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98" r:id="rId8"/>
    <p:sldId id="264" r:id="rId9"/>
    <p:sldId id="265" r:id="rId10"/>
    <p:sldId id="295" r:id="rId11"/>
    <p:sldId id="297" r:id="rId12"/>
    <p:sldId id="258" r:id="rId13"/>
    <p:sldId id="25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93" r:id="rId23"/>
    <p:sldId id="276" r:id="rId24"/>
    <p:sldId id="291" r:id="rId25"/>
    <p:sldId id="289" r:id="rId26"/>
    <p:sldId id="278" r:id="rId27"/>
    <p:sldId id="292" r:id="rId28"/>
    <p:sldId id="288" r:id="rId29"/>
    <p:sldId id="299" r:id="rId30"/>
    <p:sldId id="290" r:id="rId31"/>
    <p:sldId id="281" r:id="rId32"/>
    <p:sldId id="282" r:id="rId33"/>
    <p:sldId id="284" r:id="rId34"/>
    <p:sldId id="28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E234-3392-4B5F-8BAC-050620F17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CSE 305 P</a:t>
            </a:r>
            <a:r>
              <a:rPr lang="en-US" altLang="zh-CN" dirty="0"/>
              <a:t>roject </a:t>
            </a:r>
            <a:br>
              <a:rPr lang="en-US" altLang="zh-CN" dirty="0"/>
            </a:br>
            <a:r>
              <a:rPr lang="en-US" altLang="zh-CN" dirty="0"/>
              <a:t>				-</a:t>
            </a:r>
            <a:r>
              <a:rPr lang="en-US" dirty="0"/>
              <a:t>e-commerce enterprise</a:t>
            </a:r>
            <a:br>
              <a:rPr lang="en-US" dirty="0"/>
            </a:br>
            <a:r>
              <a:rPr lang="en-US" dirty="0"/>
              <a:t>           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34DE2A-C8D3-405B-9D00-AC9AD1BF45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XiangYing</a:t>
            </a:r>
            <a:r>
              <a:rPr lang="en-US" dirty="0"/>
              <a:t> Liu ; </a:t>
            </a:r>
            <a:r>
              <a:rPr lang="en-US" dirty="0" err="1"/>
              <a:t>Zhiyong</a:t>
            </a:r>
            <a:r>
              <a:rPr lang="en-US" dirty="0"/>
              <a:t> Jing ; Lei Song </a:t>
            </a:r>
          </a:p>
        </p:txBody>
      </p:sp>
    </p:spTree>
    <p:extLst>
      <p:ext uri="{BB962C8B-B14F-4D97-AF65-F5344CB8AC3E}">
        <p14:creationId xmlns:p14="http://schemas.microsoft.com/office/powerpoint/2010/main" val="2857284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D073-E2AD-4027-BA68-840A4949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ER diagram – CARD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D5C1A0-E337-43CF-8DF4-70A1EBD54E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7415" y="2076450"/>
            <a:ext cx="5194583" cy="378460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CREATE TABLE CARD( </a:t>
            </a:r>
          </a:p>
          <a:p>
            <a:r>
              <a:rPr lang="en-US" dirty="0" err="1">
                <a:solidFill>
                  <a:schemeClr val="bg1"/>
                </a:solidFill>
              </a:rPr>
              <a:t>CardNum</a:t>
            </a:r>
            <a:r>
              <a:rPr lang="en-US" dirty="0">
                <a:solidFill>
                  <a:schemeClr val="bg1"/>
                </a:solidFill>
              </a:rPr>
              <a:t> CHAR(10) NOT NULL, </a:t>
            </a:r>
          </a:p>
          <a:p>
            <a:r>
              <a:rPr lang="en-US" dirty="0">
                <a:solidFill>
                  <a:schemeClr val="bg1"/>
                </a:solidFill>
              </a:rPr>
              <a:t>Name  VARCHAR(2-) NOT NULL, </a:t>
            </a:r>
          </a:p>
          <a:p>
            <a:r>
              <a:rPr lang="en-US" dirty="0">
                <a:solidFill>
                  <a:schemeClr val="bg1"/>
                </a:solidFill>
              </a:rPr>
              <a:t>Expiry  CHAR(5) NOT NULL, </a:t>
            </a:r>
          </a:p>
          <a:p>
            <a:r>
              <a:rPr lang="en-US" dirty="0">
                <a:solidFill>
                  <a:schemeClr val="bg1"/>
                </a:solidFill>
              </a:rPr>
              <a:t>PRIMARY KEY (</a:t>
            </a:r>
            <a:r>
              <a:rPr lang="en-US" dirty="0" err="1">
                <a:solidFill>
                  <a:schemeClr val="bg1"/>
                </a:solidFill>
              </a:rPr>
              <a:t>CardNum</a:t>
            </a:r>
            <a:r>
              <a:rPr lang="en-US" dirty="0">
                <a:solidFill>
                  <a:schemeClr val="bg1"/>
                </a:solidFill>
              </a:rPr>
              <a:t>), </a:t>
            </a:r>
          </a:p>
          <a:p>
            <a:r>
              <a:rPr lang="en-US" dirty="0">
                <a:solidFill>
                  <a:schemeClr val="bg1"/>
                </a:solidFill>
              </a:rPr>
              <a:t>CHECK(</a:t>
            </a:r>
            <a:r>
              <a:rPr lang="en-US" dirty="0" err="1">
                <a:solidFill>
                  <a:schemeClr val="bg1"/>
                </a:solidFill>
              </a:rPr>
              <a:t>PaymentType</a:t>
            </a:r>
            <a:r>
              <a:rPr lang="en-US" dirty="0">
                <a:solidFill>
                  <a:schemeClr val="bg1"/>
                </a:solidFill>
              </a:rPr>
              <a:t> IN(‘</a:t>
            </a:r>
            <a:r>
              <a:rPr lang="en-US" dirty="0" err="1">
                <a:solidFill>
                  <a:schemeClr val="bg1"/>
                </a:solidFill>
              </a:rPr>
              <a:t>Debit’,’Credit’,’PayPal</a:t>
            </a:r>
            <a:r>
              <a:rPr lang="en-US" dirty="0">
                <a:solidFill>
                  <a:schemeClr val="bg1"/>
                </a:solidFill>
              </a:rPr>
              <a:t>')) )</a:t>
            </a:r>
          </a:p>
          <a:p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D3A3308-48B0-420A-8E03-E1F6C42A5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840" y="2346959"/>
            <a:ext cx="5473541" cy="351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00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D073-E2AD-4027-BA68-840A4949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ER diagram –ORDER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D5C1A0-E337-43CF-8DF4-70A1EBD54E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7415" y="2076450"/>
            <a:ext cx="5194583" cy="3784601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TABLE ORDER( </a:t>
            </a:r>
          </a:p>
          <a:p>
            <a:r>
              <a:rPr lang="en-US" dirty="0" err="1">
                <a:solidFill>
                  <a:schemeClr val="bg1"/>
                </a:solidFill>
              </a:rPr>
              <a:t>OrderNum</a:t>
            </a:r>
            <a:r>
              <a:rPr lang="en-US" dirty="0">
                <a:solidFill>
                  <a:schemeClr val="bg1"/>
                </a:solidFill>
              </a:rPr>
              <a:t> INT NOT NULL, </a:t>
            </a:r>
          </a:p>
          <a:p>
            <a:r>
              <a:rPr lang="en-US" dirty="0" err="1">
                <a:solidFill>
                  <a:schemeClr val="bg1"/>
                </a:solidFill>
              </a:rPr>
              <a:t>CartId</a:t>
            </a:r>
            <a:r>
              <a:rPr lang="en-US" dirty="0">
                <a:solidFill>
                  <a:schemeClr val="bg1"/>
                </a:solidFill>
              </a:rPr>
              <a:t> DATETIME NOT NULL, </a:t>
            </a:r>
          </a:p>
          <a:p>
            <a:r>
              <a:rPr lang="en-US" dirty="0" err="1">
                <a:solidFill>
                  <a:schemeClr val="bg1"/>
                </a:solidFill>
              </a:rPr>
              <a:t>CustomerId</a:t>
            </a:r>
            <a:r>
              <a:rPr lang="en-US" dirty="0">
                <a:solidFill>
                  <a:schemeClr val="bg1"/>
                </a:solidFill>
              </a:rPr>
              <a:t>  VARCHAR(20) NOT NULL, </a:t>
            </a:r>
          </a:p>
          <a:p>
            <a:r>
              <a:rPr lang="en-US" dirty="0" err="1">
                <a:solidFill>
                  <a:schemeClr val="bg1"/>
                </a:solidFill>
              </a:rPr>
              <a:t>CardNum</a:t>
            </a:r>
            <a:r>
              <a:rPr lang="en-US" dirty="0">
                <a:solidFill>
                  <a:schemeClr val="bg1"/>
                </a:solidFill>
              </a:rPr>
              <a:t> CAHR(11), NOT NULL, </a:t>
            </a:r>
          </a:p>
          <a:p>
            <a:r>
              <a:rPr lang="en-US" dirty="0">
                <a:solidFill>
                  <a:schemeClr val="bg1"/>
                </a:solidFill>
              </a:rPr>
              <a:t>Address VHARCHAR(45), NOT NULL,</a:t>
            </a:r>
          </a:p>
          <a:p>
            <a:r>
              <a:rPr lang="en-US" dirty="0" err="1">
                <a:solidFill>
                  <a:schemeClr val="bg1"/>
                </a:solidFill>
              </a:rPr>
              <a:t>ShipType</a:t>
            </a:r>
            <a:r>
              <a:rPr lang="en-US" dirty="0">
                <a:solidFill>
                  <a:schemeClr val="bg1"/>
                </a:solidFill>
              </a:rPr>
              <a:t> VARCHAR(20), NOT NULL,</a:t>
            </a:r>
          </a:p>
          <a:p>
            <a:r>
              <a:rPr lang="en-US" dirty="0">
                <a:solidFill>
                  <a:schemeClr val="bg1"/>
                </a:solidFill>
              </a:rPr>
              <a:t>PRIMARY KEY (</a:t>
            </a:r>
            <a:r>
              <a:rPr lang="en-US" dirty="0" err="1">
                <a:solidFill>
                  <a:schemeClr val="bg1"/>
                </a:solidFill>
              </a:rPr>
              <a:t>OrderNum</a:t>
            </a:r>
            <a:r>
              <a:rPr lang="en-US" dirty="0">
                <a:solidFill>
                  <a:schemeClr val="bg1"/>
                </a:solidFill>
              </a:rPr>
              <a:t>), </a:t>
            </a:r>
          </a:p>
          <a:p>
            <a:r>
              <a:rPr lang="en-US" dirty="0">
                <a:solidFill>
                  <a:schemeClr val="bg1"/>
                </a:solidFill>
              </a:rPr>
              <a:t>FOREIGN KEY (</a:t>
            </a:r>
            <a:r>
              <a:rPr lang="en-US" dirty="0" err="1">
                <a:solidFill>
                  <a:schemeClr val="bg1"/>
                </a:solidFill>
              </a:rPr>
              <a:t>CardId,CustomerId</a:t>
            </a:r>
            <a:r>
              <a:rPr lang="en-US" dirty="0">
                <a:solidFill>
                  <a:schemeClr val="bg1"/>
                </a:solidFill>
              </a:rPr>
              <a:t>) REFERENCES CART, </a:t>
            </a:r>
          </a:p>
          <a:p>
            <a:r>
              <a:rPr lang="en-US" dirty="0">
                <a:solidFill>
                  <a:schemeClr val="bg1"/>
                </a:solidFill>
              </a:rPr>
              <a:t>FOREIGN KEY (</a:t>
            </a:r>
            <a:r>
              <a:rPr lang="en-US" dirty="0" err="1">
                <a:solidFill>
                  <a:schemeClr val="bg1"/>
                </a:solidFill>
              </a:rPr>
              <a:t>CardNum</a:t>
            </a:r>
            <a:r>
              <a:rPr lang="en-US" dirty="0">
                <a:solidFill>
                  <a:schemeClr val="bg1"/>
                </a:solidFill>
              </a:rPr>
              <a:t>) REFERENCES CARD) )</a:t>
            </a:r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2347E7-B563-4A8C-B956-38DDA7EA4A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0522" y="2473912"/>
            <a:ext cx="4988701" cy="41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90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AD3-3C37-496D-B89D-538B9F2AC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base table for customers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AC85391-2FF7-4AA0-9EED-B02267E4716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97168" y="4258344"/>
            <a:ext cx="9806356" cy="200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32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057F0-DE24-45B7-8137-4FA154676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for employee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CC256D-AC80-4BB2-A346-F8C6D528E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Pk</a:t>
            </a:r>
            <a:r>
              <a:rPr lang="en-US" dirty="0"/>
              <a:t>: primary key ; NN: not null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A3D966-46CF-4D60-80C0-1E87C2AD16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UQ: unique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89C86D-7591-4062-B85B-123EA686563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67073" y="5098456"/>
            <a:ext cx="5114925" cy="1581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D09FF4-5702-4F1C-BABB-ABE46E3DE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585" y="2751137"/>
            <a:ext cx="5114925" cy="316027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D2446FD-7602-4A5F-9709-92AA290290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2240" y="3129280"/>
            <a:ext cx="5189537" cy="329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7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BACD-CB0F-44C3-8EE1-3D067C16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for item and seller ,inventory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4E5C5C-096A-4BA6-8231-061AB73C8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0000" y="2865134"/>
            <a:ext cx="8256807" cy="149701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894718-C307-43BC-A46C-9147B307D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48A86A-21BA-418B-BFEF-D79AC46B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0" y="4572001"/>
            <a:ext cx="7607159" cy="1647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813B46-376A-4F21-B127-255DE1459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006" y="2819414"/>
            <a:ext cx="5867400" cy="2085975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440B5B3C-623B-49AF-B4D1-ED0DFE7FE6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8784706" y="4971440"/>
            <a:ext cx="26098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01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05C5-812E-4A93-A871-71A1BB10C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 for review 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CD61780-58A2-4668-B20E-C4B20D9E53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49375" y="2847975"/>
            <a:ext cx="6038435" cy="181292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7332D-8F16-41E3-9A71-142797B6DC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8788B-FE99-47A8-9CA0-A90DE27D1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040" y="4474950"/>
            <a:ext cx="737616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76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A7F7F-4DE2-4CE8-A168-29E7A1740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for order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094E4-50D2-45DE-8AB5-EED90D96C5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ABC67B-B217-4165-83EE-F053A28727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FD65F-7364-4A7D-9286-A90BC957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683" y="2728912"/>
            <a:ext cx="6659349" cy="299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89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5095-E61C-4A90-BD12-F7D66C93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for payment/ cart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B18B8E-1BD1-431B-BB35-0CB38B3FC4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9150" y="3043825"/>
            <a:ext cx="8212049" cy="145831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D67376-060C-4A20-B3D5-DC272B71C8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10828" y="2572705"/>
            <a:ext cx="5757384" cy="24353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266BB3-B650-43CC-ADB8-A6065BA49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24" y="4502136"/>
            <a:ext cx="39528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29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B88-C1C8-4C4D-A789-8B1B96CB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for cart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69276-B5EA-448B-9F7B-4516617EDB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C84656-58FB-482A-9BF0-ED068A8E41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B2FC0E-1DBB-462E-A3F4-8D0366300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2419" y="2576830"/>
            <a:ext cx="12178801" cy="307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8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35F87-66C9-4496-9821-4E3A6EE4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transaction for checking item(guest , customer)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CA0051-3F5C-4B10-B174-B497D16E7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page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379023-4429-454B-8B08-F78DDBC83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6549" y="2751137"/>
            <a:ext cx="5771982" cy="350678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BFB2B3-242B-48F9-8367-721518A926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Item page 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62E05F8-0294-4F1C-ACFD-7ED9247B1F2F}"/>
              </a:ext>
            </a:extLst>
          </p:cNvPr>
          <p:cNvSpPr/>
          <p:nvPr/>
        </p:nvSpPr>
        <p:spPr>
          <a:xfrm>
            <a:off x="2000250" y="4306094"/>
            <a:ext cx="4676775" cy="180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4787162-5382-4A30-9BD7-3370A1B9F9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77025" y="3032919"/>
            <a:ext cx="4448175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6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DBE9F-325E-40E3-B908-D48920E8A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Our ER diagram: 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4202BA-38F0-45EF-852D-4B41FDE5C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854362"/>
            <a:ext cx="11795760" cy="4841078"/>
          </a:xfrm>
        </p:spPr>
      </p:pic>
    </p:spTree>
    <p:extLst>
      <p:ext uri="{BB962C8B-B14F-4D97-AF65-F5344CB8AC3E}">
        <p14:creationId xmlns:p14="http://schemas.microsoft.com/office/powerpoint/2010/main" val="3155874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3ECD-2323-4CAB-B422-34CDC347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for sign up(guest)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8E457A-9CE7-48DF-844D-E12FA007B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 up button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894332-4A27-4791-97D4-FE6D753FC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Sign up page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F534AAC-AB3B-4702-B661-03250523BB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43697" y="2751138"/>
            <a:ext cx="5083056" cy="3109912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628EBC7-5CC5-4E8F-B1EB-AABC37C526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49783" y="2751138"/>
            <a:ext cx="5118747" cy="3109912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4CACC41-707E-423D-896B-E8B8310B0E42}"/>
              </a:ext>
            </a:extLst>
          </p:cNvPr>
          <p:cNvCxnSpPr/>
          <p:nvPr/>
        </p:nvCxnSpPr>
        <p:spPr>
          <a:xfrm rot="5400000" flipH="1" flipV="1">
            <a:off x="3348038" y="3033713"/>
            <a:ext cx="85725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CC1426B3-B6C4-4A21-AD0F-9F02F214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76" y="2751138"/>
            <a:ext cx="5118747" cy="31099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8F90642-DA96-4AC1-B5B5-DF4BE9D5669D}"/>
              </a:ext>
            </a:extLst>
          </p:cNvPr>
          <p:cNvSpPr/>
          <p:nvPr/>
        </p:nvSpPr>
        <p:spPr>
          <a:xfrm>
            <a:off x="5572125" y="4152900"/>
            <a:ext cx="1323975" cy="153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75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446B-0F7C-4D68-B25E-7BE9BF1C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for sign in (customer)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77F0B-3B3F-40E4-B58B-A3DED99279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6250" y="2213905"/>
            <a:ext cx="5500344" cy="334175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1E2D9A-8FF6-4D48-88CB-DA740AC9A4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527892"/>
            <a:ext cx="5194300" cy="302776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28ED1EC-30D5-4CFF-8264-5DABD7A097A3}"/>
              </a:ext>
            </a:extLst>
          </p:cNvPr>
          <p:cNvSpPr/>
          <p:nvPr/>
        </p:nvSpPr>
        <p:spPr>
          <a:xfrm>
            <a:off x="5172075" y="3257550"/>
            <a:ext cx="1514475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65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675D-AFF4-45A9-A8C9-1C94653ED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for checking self </a:t>
            </a:r>
            <a:r>
              <a:rPr lang="en-US" dirty="0" err="1"/>
              <a:t>infor</a:t>
            </a:r>
            <a:r>
              <a:rPr lang="en-US" dirty="0"/>
              <a:t> (customer)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C51242-6409-4D34-9767-BB04C83003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0000" y="2472991"/>
            <a:ext cx="5184775" cy="318976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F44B46-B513-4BC4-A72F-9F9AC4B303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20795"/>
            <a:ext cx="5194300" cy="32419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2651E5-B567-497F-A077-52583379D0B6}"/>
              </a:ext>
            </a:extLst>
          </p:cNvPr>
          <p:cNvSpPr/>
          <p:nvPr/>
        </p:nvSpPr>
        <p:spPr>
          <a:xfrm>
            <a:off x="3857625" y="2686050"/>
            <a:ext cx="590550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4CE0F8E-25FE-4342-90CC-D715136C7D77}"/>
              </a:ext>
            </a:extLst>
          </p:cNvPr>
          <p:cNvSpPr/>
          <p:nvPr/>
        </p:nvSpPr>
        <p:spPr>
          <a:xfrm>
            <a:off x="5319346" y="3270738"/>
            <a:ext cx="1055077" cy="1846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53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0BE42-A917-44CC-B45A-1FD6194D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shopping cart (customer, guest)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C0CA2C7-218F-457C-9802-E413655A8C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9150" y="2448625"/>
            <a:ext cx="5184775" cy="318630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C3EBD67-F888-4CE2-8373-C31AAB219B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028826"/>
            <a:ext cx="5979590" cy="3558560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F385E2A-C5F7-467B-A032-E62EFC06BE94}"/>
              </a:ext>
            </a:extLst>
          </p:cNvPr>
          <p:cNvSpPr/>
          <p:nvPr/>
        </p:nvSpPr>
        <p:spPr>
          <a:xfrm>
            <a:off x="5267325" y="3914775"/>
            <a:ext cx="1771650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17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78CE5-4AD1-4253-B1EA-F90E2AC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for check out(customer)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375CF1E-A372-4325-A5FC-4F0A0C6E2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9150" y="2516140"/>
            <a:ext cx="5184775" cy="305127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CA891D3-2A3D-4B75-8CA7-764D26577B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36981"/>
            <a:ext cx="5194300" cy="320958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757C6E8-80A6-4B71-9D7F-03A6FBADC581}"/>
              </a:ext>
            </a:extLst>
          </p:cNvPr>
          <p:cNvSpPr/>
          <p:nvPr/>
        </p:nvSpPr>
        <p:spPr>
          <a:xfrm>
            <a:off x="5038725" y="3581400"/>
            <a:ext cx="1371600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20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DDB66-B7EC-4157-BC64-59F62806A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for payment for check out (customer)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AF18AE-E8CB-4361-8B6A-515D1CCE2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513337"/>
            <a:ext cx="5194300" cy="305687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19A92C3-33B7-4DB5-A0C2-518D0AD8FBBC}"/>
              </a:ext>
            </a:extLst>
          </p:cNvPr>
          <p:cNvSpPr/>
          <p:nvPr/>
        </p:nvSpPr>
        <p:spPr>
          <a:xfrm>
            <a:off x="5534025" y="4457700"/>
            <a:ext cx="1895475" cy="20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E99B799-E1B8-40B9-95D6-8AD5DEDD7D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10000" y="2394411"/>
            <a:ext cx="5184775" cy="32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28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E87F-D02C-4601-AAE2-43D0EEBB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for supervisor(employee, supervisor)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707404-6668-4909-AA55-A522CF99AB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9150" y="2114550"/>
            <a:ext cx="5184775" cy="349364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7C8E03-BF2F-4AE0-A746-D220218C88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222287"/>
            <a:ext cx="5449192" cy="347636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A8D6453-5C15-4888-84B2-2482E2A05D86}"/>
              </a:ext>
            </a:extLst>
          </p:cNvPr>
          <p:cNvSpPr/>
          <p:nvPr/>
        </p:nvSpPr>
        <p:spPr>
          <a:xfrm>
            <a:off x="3927231" y="3680396"/>
            <a:ext cx="3429000" cy="180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20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70898-8C5C-4D54-BDFB-58EA91A93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for employee(</a:t>
            </a:r>
            <a:r>
              <a:rPr lang="en-US" dirty="0" err="1"/>
              <a:t>employe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7D2214-703C-4271-BBA2-E8256BB9FB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9150" y="2278713"/>
            <a:ext cx="5184775" cy="352612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B03C01-0DE7-4D8B-A36F-E662DC3747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41692"/>
            <a:ext cx="5194300" cy="320016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EFFEDE6-9297-4654-BF5D-DDBDD287C63D}"/>
              </a:ext>
            </a:extLst>
          </p:cNvPr>
          <p:cNvSpPr/>
          <p:nvPr/>
        </p:nvSpPr>
        <p:spPr>
          <a:xfrm>
            <a:off x="5060515" y="3607496"/>
            <a:ext cx="1352811" cy="250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59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087A-7ADF-466C-81DE-C09D3F6F8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to update inventory (employee, supervisor, seller)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394CEB-A416-4EE2-BF21-573CF87D43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8673" y="2014553"/>
            <a:ext cx="5184775" cy="352612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A04D03-1A42-46E6-A9C7-D9C2FCA730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3437" y="1850702"/>
            <a:ext cx="5194300" cy="2380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AF6E666-175F-49B1-AD32-45B9C4E2FC43}"/>
              </a:ext>
            </a:extLst>
          </p:cNvPr>
          <p:cNvSpPr/>
          <p:nvPr/>
        </p:nvSpPr>
        <p:spPr>
          <a:xfrm>
            <a:off x="5105400" y="4067175"/>
            <a:ext cx="1797050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0C93B-3814-492E-81F0-251963D37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001" y="4231027"/>
            <a:ext cx="5412736" cy="238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54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087A-7ADF-466C-81DE-C09D3F6F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Transaction to check review(customer, seller)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AF6E666-175F-49B1-AD32-45B9C4E2FC43}"/>
              </a:ext>
            </a:extLst>
          </p:cNvPr>
          <p:cNvSpPr/>
          <p:nvPr/>
        </p:nvSpPr>
        <p:spPr>
          <a:xfrm>
            <a:off x="5105400" y="4067175"/>
            <a:ext cx="1797050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1F2971B-0FC1-40ED-B5F3-5D613BF9EF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3066844"/>
            <a:ext cx="5194300" cy="2754835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E12A6C8-F7F9-4FE0-B012-4116FFF3AC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19150" y="2509521"/>
            <a:ext cx="5184775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2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F2FD-03E2-42E0-B4EA-E4CBE7997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ER diagram – inventory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EE9310-860B-49AF-BE72-3165A5874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15" y="2222286"/>
            <a:ext cx="5354345" cy="38533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INVENTORY(</a:t>
            </a:r>
          </a:p>
          <a:p>
            <a:r>
              <a:rPr lang="en-US" dirty="0" err="1">
                <a:solidFill>
                  <a:schemeClr val="bg1"/>
                </a:solidFill>
              </a:rPr>
              <a:t>ItemID</a:t>
            </a:r>
            <a:r>
              <a:rPr lang="en-US" dirty="0">
                <a:solidFill>
                  <a:schemeClr val="bg1"/>
                </a:solidFill>
              </a:rPr>
              <a:t> CHAR(6) NOT NULL,</a:t>
            </a:r>
          </a:p>
          <a:p>
            <a:r>
              <a:rPr lang="en-US" dirty="0">
                <a:solidFill>
                  <a:schemeClr val="bg1"/>
                </a:solidFill>
              </a:rPr>
              <a:t>Qty INT NOT NULL,</a:t>
            </a:r>
          </a:p>
          <a:p>
            <a:r>
              <a:rPr lang="en-US" dirty="0" err="1">
                <a:solidFill>
                  <a:schemeClr val="bg1"/>
                </a:solidFill>
              </a:rPr>
              <a:t>SellerId</a:t>
            </a:r>
            <a:r>
              <a:rPr lang="en-US" dirty="0">
                <a:solidFill>
                  <a:schemeClr val="bg1"/>
                </a:solidFill>
              </a:rPr>
              <a:t> CHAR(6) NOT NULL,</a:t>
            </a:r>
          </a:p>
          <a:p>
            <a:r>
              <a:rPr lang="en-US" dirty="0">
                <a:solidFill>
                  <a:schemeClr val="bg1"/>
                </a:solidFill>
              </a:rPr>
              <a:t>PRIMARY KEY (</a:t>
            </a:r>
            <a:r>
              <a:rPr lang="en-US" dirty="0" err="1">
                <a:solidFill>
                  <a:schemeClr val="bg1"/>
                </a:solidFill>
              </a:rPr>
              <a:t>ItemId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SellerId</a:t>
            </a:r>
            <a:r>
              <a:rPr lang="en-US" dirty="0">
                <a:solidFill>
                  <a:schemeClr val="bg1"/>
                </a:solidFill>
              </a:rPr>
              <a:t>),</a:t>
            </a:r>
          </a:p>
          <a:p>
            <a:r>
              <a:rPr lang="en-US" dirty="0">
                <a:solidFill>
                  <a:schemeClr val="bg1"/>
                </a:solidFill>
              </a:rPr>
              <a:t>FOREIGN KEY (</a:t>
            </a:r>
            <a:r>
              <a:rPr lang="en-US" dirty="0" err="1">
                <a:solidFill>
                  <a:schemeClr val="bg1"/>
                </a:solidFill>
              </a:rPr>
              <a:t>ItemId,SellerId</a:t>
            </a:r>
            <a:r>
              <a:rPr lang="en-US" dirty="0">
                <a:solidFill>
                  <a:schemeClr val="bg1"/>
                </a:solidFill>
              </a:rPr>
              <a:t>) REFERENCES ITEM,</a:t>
            </a:r>
          </a:p>
          <a:p>
            <a:r>
              <a:rPr lang="en-US" dirty="0">
                <a:solidFill>
                  <a:schemeClr val="bg1"/>
                </a:solidFill>
              </a:rPr>
              <a:t>CHECK (Qty &gt; 0))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878FD1-6804-4AC8-B184-CE237D8F45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591" y="2357119"/>
            <a:ext cx="6056696" cy="353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2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39CBD-EC72-44C9-B361-27343EA67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for update seller info(employee , seller)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C0EEFE-8D71-436F-90C0-8E3C16DE66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9150" y="2263797"/>
            <a:ext cx="5184775" cy="355595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54D0FCC-E39D-4BD2-9C84-F3A6D37896D5}"/>
              </a:ext>
            </a:extLst>
          </p:cNvPr>
          <p:cNvSpPr/>
          <p:nvPr/>
        </p:nvSpPr>
        <p:spPr>
          <a:xfrm>
            <a:off x="5210175" y="4743450"/>
            <a:ext cx="1419225" cy="561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0A699A-014E-4284-AF2F-1947DAAEE2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7" y="2114551"/>
            <a:ext cx="519430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19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C22B4-8EB6-47AE-AE73-4564D6A84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for update employee(supervisor)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EDE3AF-38D1-4875-A5C9-213804C184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384898"/>
            <a:ext cx="5194300" cy="331375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257235C-3898-4888-9709-A5ED1D421536}"/>
              </a:ext>
            </a:extLst>
          </p:cNvPr>
          <p:cNvSpPr/>
          <p:nvPr/>
        </p:nvSpPr>
        <p:spPr>
          <a:xfrm>
            <a:off x="5410200" y="3886200"/>
            <a:ext cx="1609725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59952A-605B-4F36-9DE5-3343707C86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2631728"/>
            <a:ext cx="6436077" cy="331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24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64C3-8C2A-418B-B272-A8305AEFC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check employee self  info(employee , supervisor)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2C4192-951B-45FE-9CF9-9F4E6F2E42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9150" y="2245898"/>
            <a:ext cx="5184775" cy="359175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EBD1CD-BA89-46FB-B450-3CEA70530C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64786"/>
            <a:ext cx="5194300" cy="315397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2078392-60D4-4C45-B6E9-D812F4785631}"/>
              </a:ext>
            </a:extLst>
          </p:cNvPr>
          <p:cNvSpPr/>
          <p:nvPr/>
        </p:nvSpPr>
        <p:spPr>
          <a:xfrm>
            <a:off x="4791075" y="3686175"/>
            <a:ext cx="1571625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43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277F-8ED6-4602-9E71-DA057B55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for log out (everyone)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67DBD6-08A9-40F5-A1F5-DBDA5FC65E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9150" y="2537731"/>
            <a:ext cx="5184775" cy="300808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0957DE-441E-4862-B220-8E81583D90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507367"/>
            <a:ext cx="5194300" cy="306881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515AFA6-5F4A-4C1B-825F-318410077D35}"/>
              </a:ext>
            </a:extLst>
          </p:cNvPr>
          <p:cNvSpPr/>
          <p:nvPr/>
        </p:nvSpPr>
        <p:spPr>
          <a:xfrm>
            <a:off x="5723792" y="3824654"/>
            <a:ext cx="1116623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6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11B8-C544-4BB6-A10B-872285741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Contribution page – thank you for listening!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4F83A-5FC3-4E6A-9C7B-118A6F961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081853"/>
          </a:xfrm>
        </p:spPr>
        <p:txBody>
          <a:bodyPr>
            <a:normAutofit/>
          </a:bodyPr>
          <a:lstStyle/>
          <a:p>
            <a:r>
              <a:rPr lang="en-US" dirty="0"/>
              <a:t>User interface: </a:t>
            </a:r>
            <a:r>
              <a:rPr lang="en-US" dirty="0" err="1"/>
              <a:t>Zhiyong</a:t>
            </a:r>
            <a:r>
              <a:rPr lang="en-US" dirty="0"/>
              <a:t> Jing ; Lei Song 			</a:t>
            </a:r>
          </a:p>
          <a:p>
            <a:r>
              <a:rPr lang="en-US" dirty="0" err="1"/>
              <a:t>DataBase</a:t>
            </a:r>
            <a:r>
              <a:rPr lang="en-US" dirty="0"/>
              <a:t>: </a:t>
            </a:r>
            <a:r>
              <a:rPr lang="en-US" dirty="0" err="1"/>
              <a:t>XiangYing</a:t>
            </a:r>
            <a:r>
              <a:rPr lang="en-US" dirty="0"/>
              <a:t> Liu </a:t>
            </a:r>
          </a:p>
        </p:txBody>
      </p:sp>
    </p:spTree>
    <p:extLst>
      <p:ext uri="{BB962C8B-B14F-4D97-AF65-F5344CB8AC3E}">
        <p14:creationId xmlns:p14="http://schemas.microsoft.com/office/powerpoint/2010/main" val="3274318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6A546-3E4C-422A-87B8-0CEC6234C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ER diagram – shopping cart and constraint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615DF-ABF8-49D4-919F-188D92DFD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ER-diagram(</a:t>
            </a:r>
            <a:r>
              <a:rPr lang="en-US" dirty="0" err="1"/>
              <a:t>pk</a:t>
            </a:r>
            <a:r>
              <a:rPr lang="en-US" dirty="0"/>
              <a:t>: </a:t>
            </a:r>
            <a:r>
              <a:rPr lang="en-US" dirty="0" err="1"/>
              <a:t>itemid</a:t>
            </a:r>
            <a:r>
              <a:rPr lang="en-US" dirty="0"/>
              <a:t>, </a:t>
            </a:r>
            <a:r>
              <a:rPr lang="en-US" dirty="0" err="1"/>
              <a:t>sellerid</a:t>
            </a:r>
            <a:r>
              <a:rPr lang="en-US" dirty="0"/>
              <a:t>, </a:t>
            </a:r>
            <a:r>
              <a:rPr lang="en-US" dirty="0" err="1"/>
              <a:t>customerId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7D6F31-9778-45EB-AC4A-498F1DB8E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7415" y="2057400"/>
            <a:ext cx="5260170" cy="4572000"/>
          </a:xfrm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CREATE TABLE CART(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CardId</a:t>
            </a:r>
            <a:r>
              <a:rPr lang="en-US" sz="1600" dirty="0">
                <a:solidFill>
                  <a:schemeClr val="bg1"/>
                </a:solidFill>
              </a:rPr>
              <a:t> DATETIME NOT NULL,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CustomerId</a:t>
            </a:r>
            <a:r>
              <a:rPr lang="en-US" sz="1600" dirty="0">
                <a:solidFill>
                  <a:schemeClr val="bg1"/>
                </a:solidFill>
              </a:rPr>
              <a:t> VARCHAR(20) NOT NULL,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ItemId</a:t>
            </a:r>
            <a:r>
              <a:rPr lang="en-US" sz="1600" dirty="0">
                <a:solidFill>
                  <a:schemeClr val="bg1"/>
                </a:solidFill>
              </a:rPr>
              <a:t> CHAR(6) NOT NULL,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SellerId</a:t>
            </a:r>
            <a:r>
              <a:rPr lang="en-US" sz="1600" dirty="0">
                <a:solidFill>
                  <a:schemeClr val="bg1"/>
                </a:solidFill>
              </a:rPr>
              <a:t> CHAR(6), NOT NULL,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Price DOUBLE NOT NULL,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TotalPrice</a:t>
            </a:r>
            <a:r>
              <a:rPr lang="en-US" sz="1600" dirty="0">
                <a:solidFill>
                  <a:schemeClr val="bg1"/>
                </a:solidFill>
              </a:rPr>
              <a:t> CHAR(6) NOT NULL,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PRIMARY KEY (</a:t>
            </a:r>
            <a:r>
              <a:rPr lang="en-US" sz="1600" dirty="0" err="1">
                <a:solidFill>
                  <a:schemeClr val="bg1"/>
                </a:solidFill>
              </a:rPr>
              <a:t>CardId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CustomerId</a:t>
            </a:r>
            <a:r>
              <a:rPr lang="en-US" sz="1600" dirty="0">
                <a:solidFill>
                  <a:schemeClr val="bg1"/>
                </a:solidFill>
              </a:rPr>
              <a:t>),</a:t>
            </a:r>
          </a:p>
          <a:p>
            <a:r>
              <a:rPr lang="en-US" sz="1600" dirty="0">
                <a:solidFill>
                  <a:schemeClr val="bg1"/>
                </a:solidFill>
              </a:rPr>
              <a:t>FOREIGN KEY (</a:t>
            </a:r>
            <a:r>
              <a:rPr lang="en-US" sz="1600" dirty="0" err="1">
                <a:solidFill>
                  <a:schemeClr val="bg1"/>
                </a:solidFill>
              </a:rPr>
              <a:t>CustomerId</a:t>
            </a:r>
            <a:r>
              <a:rPr lang="en-US" sz="1600" dirty="0">
                <a:solidFill>
                  <a:schemeClr val="bg1"/>
                </a:solidFill>
              </a:rPr>
              <a:t>) REFERENCES Customer,</a:t>
            </a:r>
          </a:p>
          <a:p>
            <a:r>
              <a:rPr lang="en-US" sz="1600" dirty="0">
                <a:solidFill>
                  <a:schemeClr val="bg1"/>
                </a:solidFill>
              </a:rPr>
              <a:t>CHECK (Price &gt; 0) )</a:t>
            </a:r>
          </a:p>
          <a:p>
            <a:pPr>
              <a:lnSpc>
                <a:spcPct val="200000"/>
              </a:lnSpc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350B80B-6B4D-4E8A-909D-BE028403A5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921" y="2751138"/>
            <a:ext cx="4821642" cy="310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54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936F-9CA1-4051-A088-5E7BB806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ER diagram – items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9621C-BD72-4CC7-BC80-334FDC09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ER- diagram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1CEDDA-4AEE-497E-B574-89A79688F5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7414" y="1943100"/>
            <a:ext cx="5594278" cy="447528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CREATE TABLE ITEM(</a:t>
            </a:r>
          </a:p>
          <a:p>
            <a:r>
              <a:rPr lang="en-US" dirty="0" err="1">
                <a:solidFill>
                  <a:schemeClr val="bg1"/>
                </a:solidFill>
              </a:rPr>
              <a:t>ItemId</a:t>
            </a:r>
            <a:r>
              <a:rPr lang="en-US" dirty="0">
                <a:solidFill>
                  <a:schemeClr val="bg1"/>
                </a:solidFill>
              </a:rPr>
              <a:t> CHAR(6) NOT NULL,</a:t>
            </a:r>
          </a:p>
          <a:p>
            <a:r>
              <a:rPr lang="en-US" dirty="0" err="1">
                <a:solidFill>
                  <a:schemeClr val="bg1"/>
                </a:solidFill>
              </a:rPr>
              <a:t>ItemName</a:t>
            </a:r>
            <a:r>
              <a:rPr lang="en-US" dirty="0">
                <a:solidFill>
                  <a:schemeClr val="bg1"/>
                </a:solidFill>
              </a:rPr>
              <a:t> VARCHAR(20) NOT NULL,</a:t>
            </a:r>
          </a:p>
          <a:p>
            <a:r>
              <a:rPr lang="en-US" dirty="0" err="1">
                <a:solidFill>
                  <a:schemeClr val="bg1"/>
                </a:solidFill>
              </a:rPr>
              <a:t>ItemType</a:t>
            </a:r>
            <a:r>
              <a:rPr lang="en-US" dirty="0">
                <a:solidFill>
                  <a:schemeClr val="bg1"/>
                </a:solidFill>
              </a:rPr>
              <a:t> VARCHAR(20) NOT NULL,</a:t>
            </a:r>
          </a:p>
          <a:p>
            <a:r>
              <a:rPr lang="en-US" dirty="0">
                <a:solidFill>
                  <a:schemeClr val="bg1"/>
                </a:solidFill>
              </a:rPr>
              <a:t>Price DOUBLE NOT NULL,</a:t>
            </a:r>
          </a:p>
          <a:p>
            <a:r>
              <a:rPr lang="en-US" dirty="0" err="1">
                <a:solidFill>
                  <a:schemeClr val="bg1"/>
                </a:solidFill>
              </a:rPr>
              <a:t>SellerId</a:t>
            </a:r>
            <a:r>
              <a:rPr lang="en-US" dirty="0">
                <a:solidFill>
                  <a:schemeClr val="bg1"/>
                </a:solidFill>
              </a:rPr>
              <a:t> CHAR(6) NOT NULL,</a:t>
            </a:r>
          </a:p>
          <a:p>
            <a:r>
              <a:rPr lang="en-US" dirty="0">
                <a:solidFill>
                  <a:schemeClr val="bg1"/>
                </a:solidFill>
              </a:rPr>
              <a:t>PRIMARY KEY (</a:t>
            </a:r>
            <a:r>
              <a:rPr lang="en-US" dirty="0" err="1">
                <a:solidFill>
                  <a:schemeClr val="bg1"/>
                </a:solidFill>
              </a:rPr>
              <a:t>ArticleId,SellerId</a:t>
            </a:r>
            <a:r>
              <a:rPr lang="en-US" dirty="0">
                <a:solidFill>
                  <a:schemeClr val="bg1"/>
                </a:solidFill>
              </a:rPr>
              <a:t>),</a:t>
            </a:r>
          </a:p>
          <a:p>
            <a:r>
              <a:rPr lang="en-US" dirty="0">
                <a:solidFill>
                  <a:schemeClr val="bg1"/>
                </a:solidFill>
              </a:rPr>
              <a:t>FOREIGN KEY (</a:t>
            </a:r>
            <a:r>
              <a:rPr lang="en-US" dirty="0" err="1">
                <a:solidFill>
                  <a:schemeClr val="bg1"/>
                </a:solidFill>
              </a:rPr>
              <a:t>SellerId</a:t>
            </a:r>
            <a:r>
              <a:rPr lang="en-US" dirty="0">
                <a:solidFill>
                  <a:schemeClr val="bg1"/>
                </a:solidFill>
              </a:rPr>
              <a:t>) REFERENCES SELLER,</a:t>
            </a:r>
          </a:p>
          <a:p>
            <a:r>
              <a:rPr lang="en-US" dirty="0">
                <a:solidFill>
                  <a:schemeClr val="bg1"/>
                </a:solidFill>
              </a:rPr>
              <a:t>CHECK (Price &gt; 0) 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E203175-64C2-4262-9452-C39B4BA007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8797" y="2751138"/>
            <a:ext cx="5189857" cy="34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6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E75E-83B2-419E-83A4-BA247C82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ER diagram – Customer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41033-09B2-4C00-B81B-642AF2BC4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 diagram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C46FBC-6E16-40B2-893E-7B232C072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7415" y="1933576"/>
            <a:ext cx="5194583" cy="392747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CREATE TABLE CUSTOMER(</a:t>
            </a:r>
          </a:p>
          <a:p>
            <a:r>
              <a:rPr lang="en-US" dirty="0" err="1">
                <a:solidFill>
                  <a:schemeClr val="bg1"/>
                </a:solidFill>
              </a:rPr>
              <a:t>CustomerId</a:t>
            </a:r>
            <a:r>
              <a:rPr lang="en-US" dirty="0">
                <a:solidFill>
                  <a:schemeClr val="bg1"/>
                </a:solidFill>
              </a:rPr>
              <a:t> VARCHAR(20),</a:t>
            </a:r>
          </a:p>
          <a:p>
            <a:r>
              <a:rPr lang="en-US" dirty="0">
                <a:solidFill>
                  <a:schemeClr val="bg1"/>
                </a:solidFill>
              </a:rPr>
              <a:t>FirstName VARCHAR(20) NOT NULL,</a:t>
            </a:r>
          </a:p>
          <a:p>
            <a:r>
              <a:rPr lang="en-US" dirty="0" err="1">
                <a:solidFill>
                  <a:schemeClr val="bg1"/>
                </a:solidFill>
              </a:rPr>
              <a:t>LastName</a:t>
            </a:r>
            <a:r>
              <a:rPr lang="en-US" dirty="0">
                <a:solidFill>
                  <a:schemeClr val="bg1"/>
                </a:solidFill>
              </a:rPr>
              <a:t> VARCHAR(20)NOT NULL,</a:t>
            </a:r>
          </a:p>
          <a:p>
            <a:r>
              <a:rPr lang="en-US" dirty="0" err="1">
                <a:solidFill>
                  <a:schemeClr val="bg1"/>
                </a:solidFill>
              </a:rPr>
              <a:t>EmailId</a:t>
            </a:r>
            <a:r>
              <a:rPr lang="en-US" dirty="0">
                <a:solidFill>
                  <a:schemeClr val="bg1"/>
                </a:solidFill>
              </a:rPr>
              <a:t> VARCHAR(20) NOT NULL,</a:t>
            </a:r>
          </a:p>
          <a:p>
            <a:r>
              <a:rPr lang="en-US" dirty="0" err="1">
                <a:solidFill>
                  <a:schemeClr val="bg1"/>
                </a:solidFill>
              </a:rPr>
              <a:t>PhoneNumber</a:t>
            </a:r>
            <a:r>
              <a:rPr lang="en-US" dirty="0">
                <a:solidFill>
                  <a:schemeClr val="bg1"/>
                </a:solidFill>
              </a:rPr>
              <a:t> CHAR(12) NOT NULL,</a:t>
            </a:r>
          </a:p>
          <a:p>
            <a:r>
              <a:rPr lang="en-US" dirty="0">
                <a:solidFill>
                  <a:schemeClr val="bg1"/>
                </a:solidFill>
              </a:rPr>
              <a:t>Address VARCHAR(45) NOT NULL,</a:t>
            </a:r>
          </a:p>
          <a:p>
            <a:r>
              <a:rPr lang="en-US" dirty="0" err="1">
                <a:solidFill>
                  <a:schemeClr val="bg1"/>
                </a:solidFill>
              </a:rPr>
              <a:t>PassWord</a:t>
            </a:r>
            <a:r>
              <a:rPr lang="en-US" dirty="0">
                <a:solidFill>
                  <a:schemeClr val="bg1"/>
                </a:solidFill>
              </a:rPr>
              <a:t> VHARCHAR(20), NOT NULL</a:t>
            </a:r>
          </a:p>
          <a:p>
            <a:r>
              <a:rPr lang="en-US" dirty="0">
                <a:solidFill>
                  <a:schemeClr val="bg1"/>
                </a:solidFill>
              </a:rPr>
              <a:t>PRIMARY KEY (</a:t>
            </a:r>
            <a:r>
              <a:rPr lang="en-US" dirty="0" err="1">
                <a:solidFill>
                  <a:schemeClr val="bg1"/>
                </a:solidFill>
              </a:rPr>
              <a:t>CustomerId</a:t>
            </a:r>
            <a:r>
              <a:rPr lang="en-US" dirty="0">
                <a:solidFill>
                  <a:schemeClr val="bg1"/>
                </a:solidFill>
              </a:rPr>
              <a:t>) 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1101DEC-8540-4ED8-B2E2-563F73F214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0" y="2275840"/>
            <a:ext cx="5998115" cy="357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32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E75E-83B2-419E-83A4-BA247C82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ER diagram – SELLER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41033-09B2-4C00-B81B-642AF2BC4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 diagram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C46FBC-6E16-40B2-893E-7B232C072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7415" y="2545794"/>
            <a:ext cx="5194583" cy="33152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CREATE TABLE SELLER(</a:t>
            </a:r>
          </a:p>
          <a:p>
            <a:r>
              <a:rPr lang="en-US" dirty="0" err="1">
                <a:solidFill>
                  <a:schemeClr val="bg1"/>
                </a:solidFill>
              </a:rPr>
              <a:t>SellerId</a:t>
            </a:r>
            <a:r>
              <a:rPr lang="en-US" dirty="0">
                <a:solidFill>
                  <a:schemeClr val="bg1"/>
                </a:solidFill>
              </a:rPr>
              <a:t> CHAR(6),</a:t>
            </a:r>
          </a:p>
          <a:p>
            <a:r>
              <a:rPr lang="en-US" dirty="0" err="1">
                <a:solidFill>
                  <a:schemeClr val="bg1"/>
                </a:solidFill>
              </a:rPr>
              <a:t>SellerName</a:t>
            </a:r>
            <a:r>
              <a:rPr lang="en-US" dirty="0">
                <a:solidFill>
                  <a:schemeClr val="bg1"/>
                </a:solidFill>
              </a:rPr>
              <a:t> VARCHAR(20) NOT NULL,</a:t>
            </a:r>
          </a:p>
          <a:p>
            <a:r>
              <a:rPr lang="en-US" dirty="0" err="1">
                <a:solidFill>
                  <a:schemeClr val="bg1"/>
                </a:solidFill>
              </a:rPr>
              <a:t>PassWord</a:t>
            </a:r>
            <a:r>
              <a:rPr lang="en-US" dirty="0">
                <a:solidFill>
                  <a:schemeClr val="bg1"/>
                </a:solidFill>
              </a:rPr>
              <a:t> VARCHAR(20)NOT NULL,</a:t>
            </a:r>
          </a:p>
          <a:p>
            <a:r>
              <a:rPr lang="en-US" dirty="0">
                <a:solidFill>
                  <a:schemeClr val="bg1"/>
                </a:solidFill>
              </a:rPr>
              <a:t>PRIMARY KEY (</a:t>
            </a:r>
            <a:r>
              <a:rPr lang="en-US" dirty="0" err="1">
                <a:solidFill>
                  <a:schemeClr val="bg1"/>
                </a:solidFill>
              </a:rPr>
              <a:t>CustomerId</a:t>
            </a:r>
            <a:r>
              <a:rPr lang="en-US" dirty="0">
                <a:solidFill>
                  <a:schemeClr val="bg1"/>
                </a:solidFill>
              </a:rPr>
              <a:t>) 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D7F2B5-FF44-40AB-AE05-C38264C0D6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7361" y="2215593"/>
            <a:ext cx="5098464" cy="39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4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27404-0C58-498D-9394-478781B7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ER diagram – Employee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434959-AB54-4563-9EA7-EA6D04023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7415" y="1960686"/>
            <a:ext cx="5194583" cy="390036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TABLE Employee(</a:t>
            </a:r>
          </a:p>
          <a:p>
            <a:r>
              <a:rPr lang="en-US" dirty="0" err="1">
                <a:solidFill>
                  <a:schemeClr val="bg1"/>
                </a:solidFill>
              </a:rPr>
              <a:t>EmployeeId</a:t>
            </a:r>
            <a:r>
              <a:rPr lang="en-US" dirty="0">
                <a:solidFill>
                  <a:schemeClr val="bg1"/>
                </a:solidFill>
              </a:rPr>
              <a:t> CHAR(6),</a:t>
            </a:r>
          </a:p>
          <a:p>
            <a:r>
              <a:rPr lang="en-US" dirty="0" err="1">
                <a:solidFill>
                  <a:schemeClr val="bg1"/>
                </a:solidFill>
              </a:rPr>
              <a:t>LastName</a:t>
            </a:r>
            <a:r>
              <a:rPr lang="en-US" dirty="0">
                <a:solidFill>
                  <a:schemeClr val="bg1"/>
                </a:solidFill>
              </a:rPr>
              <a:t> VARCHAR(20) NOT NULL,</a:t>
            </a:r>
          </a:p>
          <a:p>
            <a:r>
              <a:rPr lang="en-US" dirty="0" err="1">
                <a:solidFill>
                  <a:schemeClr val="bg1"/>
                </a:solidFill>
              </a:rPr>
              <a:t>FastName</a:t>
            </a:r>
            <a:r>
              <a:rPr lang="en-US" dirty="0">
                <a:solidFill>
                  <a:schemeClr val="bg1"/>
                </a:solidFill>
              </a:rPr>
              <a:t> VARCHAR(20) NOT NULL,</a:t>
            </a:r>
          </a:p>
          <a:p>
            <a:r>
              <a:rPr lang="en-US" dirty="0" err="1">
                <a:solidFill>
                  <a:schemeClr val="bg1"/>
                </a:solidFill>
              </a:rPr>
              <a:t>PhoneNumber</a:t>
            </a:r>
            <a:r>
              <a:rPr lang="en-US" dirty="0">
                <a:solidFill>
                  <a:schemeClr val="bg1"/>
                </a:solidFill>
              </a:rPr>
              <a:t> CHAR(12) NOT NULL,</a:t>
            </a:r>
          </a:p>
          <a:p>
            <a:r>
              <a:rPr lang="en-US" dirty="0" err="1">
                <a:solidFill>
                  <a:schemeClr val="bg1"/>
                </a:solidFill>
              </a:rPr>
              <a:t>JoinData</a:t>
            </a:r>
            <a:r>
              <a:rPr lang="en-US" dirty="0">
                <a:solidFill>
                  <a:schemeClr val="bg1"/>
                </a:solidFill>
              </a:rPr>
              <a:t>  Date NOT NULL,</a:t>
            </a:r>
          </a:p>
          <a:p>
            <a:r>
              <a:rPr lang="en-US" dirty="0" err="1">
                <a:solidFill>
                  <a:schemeClr val="bg1"/>
                </a:solidFill>
              </a:rPr>
              <a:t>PassWord</a:t>
            </a:r>
            <a:r>
              <a:rPr lang="en-US" dirty="0">
                <a:solidFill>
                  <a:schemeClr val="bg1"/>
                </a:solidFill>
              </a:rPr>
              <a:t>  VARCHAR(20) NOT NULL,</a:t>
            </a:r>
          </a:p>
          <a:p>
            <a:r>
              <a:rPr lang="en-US" dirty="0" err="1">
                <a:solidFill>
                  <a:schemeClr val="bg1"/>
                </a:solidFill>
              </a:rPr>
              <a:t>PhoneNumber</a:t>
            </a:r>
            <a:r>
              <a:rPr lang="en-US" dirty="0">
                <a:solidFill>
                  <a:schemeClr val="bg1"/>
                </a:solidFill>
              </a:rPr>
              <a:t> VARCHAR(20) NOT NULL,</a:t>
            </a:r>
          </a:p>
          <a:p>
            <a:r>
              <a:rPr lang="en-US" dirty="0" err="1">
                <a:solidFill>
                  <a:schemeClr val="bg1"/>
                </a:solidFill>
              </a:rPr>
              <a:t>SupervisorId</a:t>
            </a:r>
            <a:r>
              <a:rPr lang="en-US" dirty="0">
                <a:solidFill>
                  <a:schemeClr val="bg1"/>
                </a:solidFill>
              </a:rPr>
              <a:t>  CHAR(6) NOT NULL</a:t>
            </a:r>
          </a:p>
          <a:p>
            <a:r>
              <a:rPr lang="en-US" dirty="0">
                <a:solidFill>
                  <a:schemeClr val="bg1"/>
                </a:solidFill>
              </a:rPr>
              <a:t>PRIMARY KEY (</a:t>
            </a:r>
            <a:r>
              <a:rPr lang="en-US" dirty="0" err="1">
                <a:solidFill>
                  <a:schemeClr val="bg1"/>
                </a:solidFill>
              </a:rPr>
              <a:t>EmployeeId</a:t>
            </a:r>
            <a:r>
              <a:rPr lang="en-US" dirty="0">
                <a:solidFill>
                  <a:schemeClr val="bg1"/>
                </a:solidFill>
              </a:rPr>
              <a:t>) 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68F3D2E-21E2-4936-8586-58403BB412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1585" y="2326640"/>
            <a:ext cx="5263029" cy="353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54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D073-E2AD-4027-BA68-840A4949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ER diagram – payment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D5C1A0-E337-43CF-8DF4-70A1EBD54E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7415" y="2076450"/>
            <a:ext cx="5194583" cy="378460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CREATE TABLE PAYMENT( </a:t>
            </a:r>
          </a:p>
          <a:p>
            <a:r>
              <a:rPr lang="en-US" dirty="0" err="1">
                <a:solidFill>
                  <a:schemeClr val="bg1"/>
                </a:solidFill>
              </a:rPr>
              <a:t>PaymentType</a:t>
            </a:r>
            <a:r>
              <a:rPr lang="en-US" dirty="0">
                <a:solidFill>
                  <a:schemeClr val="bg1"/>
                </a:solidFill>
              </a:rPr>
              <a:t> VARCHAR(20) NOT NULL, </a:t>
            </a:r>
          </a:p>
          <a:p>
            <a:r>
              <a:rPr lang="en-US" dirty="0" err="1">
                <a:solidFill>
                  <a:schemeClr val="bg1"/>
                </a:solidFill>
              </a:rPr>
              <a:t>CardNumber</a:t>
            </a:r>
            <a:r>
              <a:rPr lang="en-US" dirty="0">
                <a:solidFill>
                  <a:schemeClr val="bg1"/>
                </a:solidFill>
              </a:rPr>
              <a:t> CHAR(16) NOT NULL, </a:t>
            </a:r>
          </a:p>
          <a:p>
            <a:r>
              <a:rPr lang="en-US" dirty="0" err="1">
                <a:solidFill>
                  <a:schemeClr val="bg1"/>
                </a:solidFill>
              </a:rPr>
              <a:t>CardExpirDate</a:t>
            </a:r>
            <a:r>
              <a:rPr lang="en-US" dirty="0">
                <a:solidFill>
                  <a:schemeClr val="bg1"/>
                </a:solidFill>
              </a:rPr>
              <a:t> CHAR(5) NOT NULL, </a:t>
            </a:r>
          </a:p>
          <a:p>
            <a:r>
              <a:rPr lang="en-US" dirty="0">
                <a:solidFill>
                  <a:schemeClr val="bg1"/>
                </a:solidFill>
              </a:rPr>
              <a:t>PRIMARY KEY (</a:t>
            </a:r>
            <a:r>
              <a:rPr lang="en-US" dirty="0" err="1">
                <a:solidFill>
                  <a:schemeClr val="bg1"/>
                </a:solidFill>
              </a:rPr>
              <a:t>CardNUmber</a:t>
            </a:r>
            <a:r>
              <a:rPr lang="en-US" dirty="0">
                <a:solidFill>
                  <a:schemeClr val="bg1"/>
                </a:solidFill>
              </a:rPr>
              <a:t>), </a:t>
            </a:r>
          </a:p>
          <a:p>
            <a:r>
              <a:rPr lang="en-US" dirty="0">
                <a:solidFill>
                  <a:schemeClr val="bg1"/>
                </a:solidFill>
              </a:rPr>
              <a:t>CHECK(</a:t>
            </a:r>
            <a:r>
              <a:rPr lang="en-US" dirty="0" err="1">
                <a:solidFill>
                  <a:schemeClr val="bg1"/>
                </a:solidFill>
              </a:rPr>
              <a:t>PaymentType</a:t>
            </a:r>
            <a:r>
              <a:rPr lang="en-US" dirty="0">
                <a:solidFill>
                  <a:schemeClr val="bg1"/>
                </a:solidFill>
              </a:rPr>
              <a:t> IN(‘</a:t>
            </a:r>
            <a:r>
              <a:rPr lang="en-US" dirty="0" err="1">
                <a:solidFill>
                  <a:schemeClr val="bg1"/>
                </a:solidFill>
              </a:rPr>
              <a:t>Debit’,’Credit’,’PayPal</a:t>
            </a:r>
            <a:r>
              <a:rPr lang="en-US" dirty="0">
                <a:solidFill>
                  <a:schemeClr val="bg1"/>
                </a:solidFill>
              </a:rPr>
              <a:t>')) )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86E7AE-31BA-42F5-9043-2BC20DADC0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31B439-A08A-48DB-BAE0-D8B1CCD74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546351"/>
            <a:ext cx="519458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207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258</TotalTime>
  <Words>750</Words>
  <Application>Microsoft Office PowerPoint</Application>
  <PresentationFormat>Widescreen</PresentationFormat>
  <Paragraphs>120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宋体</vt:lpstr>
      <vt:lpstr>Century Gothic</vt:lpstr>
      <vt:lpstr>Times New Roman</vt:lpstr>
      <vt:lpstr>Wingdings 2</vt:lpstr>
      <vt:lpstr>Quotable</vt:lpstr>
      <vt:lpstr>CSE 305 Project      -e-commerce enterprise               </vt:lpstr>
      <vt:lpstr>Our ER diagram: </vt:lpstr>
      <vt:lpstr>ER diagram – inventory </vt:lpstr>
      <vt:lpstr>ER diagram – shopping cart and constraint</vt:lpstr>
      <vt:lpstr>ER diagram – items</vt:lpstr>
      <vt:lpstr>ER diagram – Customer</vt:lpstr>
      <vt:lpstr>ER diagram – SELLER</vt:lpstr>
      <vt:lpstr>ER diagram – Employee</vt:lpstr>
      <vt:lpstr>ER diagram – payment</vt:lpstr>
      <vt:lpstr>ER diagram – CARD</vt:lpstr>
      <vt:lpstr>ER diagram –ORDER</vt:lpstr>
      <vt:lpstr>Data base table for customers</vt:lpstr>
      <vt:lpstr>Table for employee</vt:lpstr>
      <vt:lpstr>Table for item and seller ,inventory  </vt:lpstr>
      <vt:lpstr>Table for review </vt:lpstr>
      <vt:lpstr>Table for order </vt:lpstr>
      <vt:lpstr>Table for payment/ cart</vt:lpstr>
      <vt:lpstr>Table for cart </vt:lpstr>
      <vt:lpstr> transaction for checking item(guest , customer)</vt:lpstr>
      <vt:lpstr>Transaction for sign up(guest)</vt:lpstr>
      <vt:lpstr>Transaction for sign in (customer)</vt:lpstr>
      <vt:lpstr>Transaction for checking self infor (customer) </vt:lpstr>
      <vt:lpstr>Transaction shopping cart (customer, guest)</vt:lpstr>
      <vt:lpstr>Transaction for check out(customer)</vt:lpstr>
      <vt:lpstr>Transaction for payment for check out (customer) </vt:lpstr>
      <vt:lpstr>Transaction for supervisor(employee, supervisor)</vt:lpstr>
      <vt:lpstr>Transaction for employee(employe)</vt:lpstr>
      <vt:lpstr>Transaction to update inventory (employee, supervisor, seller)</vt:lpstr>
      <vt:lpstr>Transaction to check review(customer, seller)</vt:lpstr>
      <vt:lpstr>Transaction for update seller info(employee , seller)</vt:lpstr>
      <vt:lpstr>Transaction for update employee(supervisor)</vt:lpstr>
      <vt:lpstr>Transaction check employee self  info(employee , supervisor)</vt:lpstr>
      <vt:lpstr>Transaction for log out (everyone)</vt:lpstr>
      <vt:lpstr>Contribution page – 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305 Project      -e-commerce enterprise</dc:title>
  <dc:creator>Lei Song</dc:creator>
  <cp:lastModifiedBy>Xiangying Liu</cp:lastModifiedBy>
  <cp:revision>27</cp:revision>
  <dcterms:created xsi:type="dcterms:W3CDTF">2017-12-06T23:28:13Z</dcterms:created>
  <dcterms:modified xsi:type="dcterms:W3CDTF">2017-12-09T04:46:50Z</dcterms:modified>
</cp:coreProperties>
</file>